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30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2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5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25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6130" y="5980176"/>
            <a:ext cx="2188395" cy="612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5989320"/>
            <a:ext cx="3858768" cy="61264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53328" y="6108192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</a:rPr>
              <a:t>Navashanthan Thavachchelvam</a:t>
            </a:r>
            <a:endParaRPr lang="en-US" sz="2000" dirty="0"/>
          </a:p>
        </p:txBody>
      </p:sp>
      <p:sp>
        <p:nvSpPr>
          <p:cNvPr id="7" name="Text 1"/>
          <p:cNvSpPr/>
          <p:nvPr/>
        </p:nvSpPr>
        <p:spPr>
          <a:xfrm>
            <a:off x="10818688" y="6108192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Date: 2025.04.21</a:t>
            </a:r>
            <a:endParaRPr lang="en-US" sz="2000" dirty="0"/>
          </a:p>
        </p:txBody>
      </p:sp>
      <p:sp>
        <p:nvSpPr>
          <p:cNvPr id="8" name="Text 2"/>
          <p:cNvSpPr/>
          <p:nvPr/>
        </p:nvSpPr>
        <p:spPr>
          <a:xfrm>
            <a:off x="5806440" y="1636776"/>
            <a:ext cx="8010144" cy="4078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Multivariate Time-Series Prediction Using Deep Learning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Handling Null Values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325112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evaluated each column for missing values; however, the dataset contained no missing entries throughout.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7880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next step involved ensuring that the dataset was complete and consistent. We searched for duplicate rows to prevent redundancy and confirmed that no duplicates were present.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04495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Cleaning</a:t>
            </a:r>
            <a:endParaRPr lang="en-US" sz="4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593592"/>
            <a:ext cx="2807208" cy="2807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593592"/>
            <a:ext cx="2807208" cy="2807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648" y="439826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984" y="4398264"/>
            <a:ext cx="1188720" cy="11887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3401568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6099048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6821424" y="3794760"/>
            <a:ext cx="1901952" cy="2660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For the Volume column, outlier detection employed the Interquartile Range (IQR) method to successfully cap extreme values.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832104" y="134416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Outliers Detection and Treatment</a:t>
            </a:r>
            <a:endParaRPr lang="en-US" sz="4640" dirty="0"/>
          </a:p>
        </p:txBody>
      </p:sp>
      <p:sp>
        <p:nvSpPr>
          <p:cNvPr id="12" name="Text 4"/>
          <p:cNvSpPr/>
          <p:nvPr/>
        </p:nvSpPr>
        <p:spPr>
          <a:xfrm>
            <a:off x="950976" y="3355848"/>
            <a:ext cx="1901952" cy="3547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Several independent features exhibited outliers. To diminish their impact on model performance, capping methods were used.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0449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Scaling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178808"/>
            <a:ext cx="1248156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Min-Max Scaling was chosen for feature scaling, transforming the features into a fixed range of 0 to 1. This method is particularly suitable for the dataset as it ensures all features are uniform in scale, thus preventing any single feature from disproportionately influencing the learning process.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9290" dirty="0"/>
          </a:p>
        </p:txBody>
      </p:sp>
      <p:sp>
        <p:nvSpPr>
          <p:cNvPr id="9" name="Text 3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Engineering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12" name="Text 6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291072" y="41148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403336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98664" y="369417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291072" y="54955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7598664" y="591616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 Created and Selected/Time-Based Features</a:t>
            </a:r>
            <a:endParaRPr lang="en-US" sz="4640" dirty="0"/>
          </a:p>
        </p:txBody>
      </p:sp>
      <p:sp>
        <p:nvSpPr>
          <p:cNvPr id="14" name="Text 6"/>
          <p:cNvSpPr/>
          <p:nvPr/>
        </p:nvSpPr>
        <p:spPr>
          <a:xfrm>
            <a:off x="950976" y="5431536"/>
            <a:ext cx="39867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a binary feature, IsHoliday, by referencing the U.S. Federal Holiday Calendar to explain variations in trading volumes or prices.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710928" y="6483096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Quarter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50976" y="357530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Extracted key date components: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0177272" y="4736592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Month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9710928" y="322783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Day of the Week (DayOfWeek)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44" y="5212080"/>
            <a:ext cx="3044952" cy="11247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5212080"/>
            <a:ext cx="3044952" cy="11247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212080"/>
            <a:ext cx="3044952" cy="11247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376" y="5212080"/>
            <a:ext cx="3044952" cy="112471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389120" y="5330952"/>
            <a:ext cx="256946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1-day lag feature (Close_t-1)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10991088" y="5330952"/>
            <a:ext cx="256946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10-day lag feature (Close_t-10)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1078992" y="5330952"/>
            <a:ext cx="256946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Visualized autocorrelation of the Close price: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7690104" y="5330952"/>
            <a:ext cx="256946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5-day lag feature (Close_t-5)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832104" y="345643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 Created and Selected/Lagged Features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952744" y="38679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726680" y="3291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726680" y="63185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5952744" y="57424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823960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710928" y="329184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Mean (rolling_mean)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950976" y="619963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Maximum (rolling_max)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10177272" y="482803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Standard deviation (rolling_std)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710928" y="665683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Minimum (rolling_min)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50976" y="360273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Computed rolling statistics over windows of 3, 6, and 9 days: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 Created and Selected/Statistical Rolling Features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82712" y="340156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806440" y="55046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8805672" y="50840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7461504" y="63825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126480" y="3666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710928" y="661111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Close_x_Volume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0177272" y="4974336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Volume_x_Volatility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50976" y="360273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Volatility, calculated as the range: High - Low.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710928" y="334670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Engineered features include: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Features Created and Selected/Interaction Features</a:t>
            </a:r>
            <a:endParaRPr lang="en-US" sz="4640" dirty="0"/>
          </a:p>
        </p:txBody>
      </p:sp>
      <p:sp>
        <p:nvSpPr>
          <p:cNvPr id="18" name="Text 10"/>
          <p:cNvSpPr/>
          <p:nvPr/>
        </p:nvSpPr>
        <p:spPr>
          <a:xfrm>
            <a:off x="950976" y="619963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Range_x_Volume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808" y="3456432"/>
            <a:ext cx="15179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32" y="3456432"/>
            <a:ext cx="15179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3225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Handling Null Values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7626096" y="4901184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remove null  was selected </a:t>
            </a:r>
            <a:r>
              <a:rPr lang="en-GB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Since most nulls are due to rolling/shift, best to drop initial rows </a:t>
            </a: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its ability to better preserve the distribution.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960120" y="4901184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Newly implemented features resulted in null values, which were drop due to the features' nature.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Data Insights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Model Optimization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Challenges and Solutions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Preprocessing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1078992" y="584301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Conclusion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Feature Engineering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Results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Model Design</a:t>
            </a:r>
            <a:endParaRPr lang="en-US" sz="2320" dirty="0"/>
          </a:p>
        </p:txBody>
      </p:sp>
      <p:sp>
        <p:nvSpPr>
          <p:cNvPr id="12" name="Text 9"/>
          <p:cNvSpPr/>
          <p:nvPr/>
        </p:nvSpPr>
        <p:spPr>
          <a:xfrm>
            <a:off x="832104" y="189280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2836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6739128"/>
            <a:ext cx="7790688" cy="77906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91856" y="76260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4416552" y="96926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299448" y="83850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6483096" y="76260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10058400" y="96926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5175504" y="83850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838944" y="3703320"/>
            <a:ext cx="1636776" cy="3246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 correlation features were found and eliminated to reduce multicollinearity, assisting in the prevention of overfitting.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3172968" y="4590288"/>
            <a:ext cx="1636776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Random Forest was utilized to recursively assess and remove less significant features.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5394960" y="1920240"/>
            <a:ext cx="1636776" cy="4425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RFE Selected Features: ['Close_t-1', 'High', 'Low', 'Open', 'SP500_dummy', 'rolling_max_3', 'rolling_mean_3', 'rolling_min_3', 'rolling_min_6']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7616952" y="5760720"/>
            <a:ext cx="163677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Correlation Analysis: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Selection/Methods Used(1)</a:t>
            </a:r>
            <a:endParaRPr lang="en-US" sz="4640" dirty="0"/>
          </a:p>
        </p:txBody>
      </p:sp>
      <p:sp>
        <p:nvSpPr>
          <p:cNvPr id="20" name="Text 11"/>
          <p:cNvSpPr/>
          <p:nvPr/>
        </p:nvSpPr>
        <p:spPr>
          <a:xfrm>
            <a:off x="950976" y="6821424"/>
            <a:ext cx="163677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Recursive Feature Elimination (RFE):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12060936" y="4754880"/>
            <a:ext cx="1636776" cy="3246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Selected features included: ['Close_vs_SP500', 'DayOfWeek', 'IsHoliday', 'Quarter', 'Volume', 'Volume_x_Volatility']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630168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09160" y="58795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765792" y="58795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232904" y="44256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5394960" y="1984248"/>
            <a:ext cx="385876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Random Forest enabled the calculation of feature importance, retaining significant predictors for the model.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38944" y="3447288"/>
            <a:ext cx="385876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Selected features: ['Low', 'High', 'rolling_min_3', 'rolling_mean_3', 'SP500_dummy']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032504"/>
            <a:ext cx="385876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Tree-Based Importance: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132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Selection/Methods Used(2)</a:t>
            </a:r>
            <a:endParaRPr lang="en-US" sz="4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368856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13688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3336" y="6318504"/>
            <a:ext cx="2807208" cy="28072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2984" y="7132320"/>
            <a:ext cx="1188720" cy="11887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0496" y="5961888"/>
            <a:ext cx="1188720" cy="11887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808" y="8293608"/>
            <a:ext cx="1188720" cy="11887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1320" y="7132320"/>
            <a:ext cx="1188720" cy="11887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0496" y="8293608"/>
            <a:ext cx="1188720" cy="11887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808" y="5961888"/>
            <a:ext cx="1188720" cy="118872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8375904" y="753465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7" name="Text 1"/>
          <p:cNvSpPr/>
          <p:nvPr/>
        </p:nvSpPr>
        <p:spPr>
          <a:xfrm>
            <a:off x="9052560" y="63642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8" name="Text 2"/>
          <p:cNvSpPr/>
          <p:nvPr/>
        </p:nvSpPr>
        <p:spPr>
          <a:xfrm>
            <a:off x="10396728" y="87050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3"/>
          <p:cNvSpPr/>
          <p:nvPr/>
        </p:nvSpPr>
        <p:spPr>
          <a:xfrm>
            <a:off x="11073384" y="753465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20" name="Text 4"/>
          <p:cNvSpPr/>
          <p:nvPr/>
        </p:nvSpPr>
        <p:spPr>
          <a:xfrm>
            <a:off x="9052560" y="870508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21" name="Text 5"/>
          <p:cNvSpPr/>
          <p:nvPr/>
        </p:nvSpPr>
        <p:spPr>
          <a:xfrm>
            <a:off x="10396728" y="63642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2" name="Text 6"/>
          <p:cNvSpPr/>
          <p:nvPr/>
        </p:nvSpPr>
        <p:spPr>
          <a:xfrm>
            <a:off x="11329416" y="2660904"/>
            <a:ext cx="2368296" cy="8558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 included: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'Close_t-1',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'rolling_mean_3',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'rolling_min_3',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'rolling_std_3',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'Close_vs_SP500',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'Volume_x_Volatility',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'DayOfWeek',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'IsHoliday'.</a:t>
            </a:r>
            <a:endParaRPr lang="en-US" sz="1850" dirty="0"/>
          </a:p>
        </p:txBody>
      </p:sp>
      <p:sp>
        <p:nvSpPr>
          <p:cNvPr id="23" name="Text 7"/>
          <p:cNvSpPr/>
          <p:nvPr/>
        </p:nvSpPr>
        <p:spPr>
          <a:xfrm>
            <a:off x="5925312" y="12746736"/>
            <a:ext cx="2368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'rolling_min_3',</a:t>
            </a:r>
            <a:endParaRPr lang="en-US" sz="1850" dirty="0"/>
          </a:p>
        </p:txBody>
      </p:sp>
      <p:sp>
        <p:nvSpPr>
          <p:cNvPr id="24" name="Text 8"/>
          <p:cNvSpPr/>
          <p:nvPr/>
        </p:nvSpPr>
        <p:spPr>
          <a:xfrm>
            <a:off x="11329416" y="12746736"/>
            <a:ext cx="2368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'rolling_mean_3',</a:t>
            </a:r>
            <a:endParaRPr lang="en-US" sz="1850" dirty="0"/>
          </a:p>
        </p:txBody>
      </p:sp>
      <p:sp>
        <p:nvSpPr>
          <p:cNvPr id="25" name="Text 9"/>
          <p:cNvSpPr/>
          <p:nvPr/>
        </p:nvSpPr>
        <p:spPr>
          <a:xfrm>
            <a:off x="5925312" y="6199632"/>
            <a:ext cx="2368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merger of features from the three methodologies generated the final feature set:</a:t>
            </a:r>
            <a:endParaRPr lang="en-US" sz="1850" dirty="0"/>
          </a:p>
        </p:txBody>
      </p:sp>
      <p:sp>
        <p:nvSpPr>
          <p:cNvPr id="26" name="Text 10"/>
          <p:cNvSpPr/>
          <p:nvPr/>
        </p:nvSpPr>
        <p:spPr>
          <a:xfrm>
            <a:off x="5806440" y="64922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Selection/Final Feature Selection(1)</a:t>
            </a:r>
            <a:endParaRPr lang="en-US" sz="4640" dirty="0"/>
          </a:p>
        </p:txBody>
      </p:sp>
      <p:sp>
        <p:nvSpPr>
          <p:cNvPr id="27" name="Text 11"/>
          <p:cNvSpPr/>
          <p:nvPr/>
        </p:nvSpPr>
        <p:spPr>
          <a:xfrm>
            <a:off x="5925312" y="11832336"/>
            <a:ext cx="19019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'rolling_std_3',</a:t>
            </a:r>
            <a:endParaRPr lang="en-US" sz="1850" dirty="0"/>
          </a:p>
        </p:txBody>
      </p:sp>
      <p:sp>
        <p:nvSpPr>
          <p:cNvPr id="28" name="Text 12"/>
          <p:cNvSpPr/>
          <p:nvPr/>
        </p:nvSpPr>
        <p:spPr>
          <a:xfrm>
            <a:off x="11795760" y="11832336"/>
            <a:ext cx="19019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'Close_t-1',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646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6640" y="8220456"/>
            <a:ext cx="1188720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6135624"/>
            <a:ext cx="1188720" cy="11887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6640" y="4059936"/>
            <a:ext cx="1188720" cy="11887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192" y="7424928"/>
            <a:ext cx="1188720" cy="11887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192" y="4855464"/>
            <a:ext cx="1188720" cy="118872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909560" y="86227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5" name="Text 1"/>
          <p:cNvSpPr/>
          <p:nvPr/>
        </p:nvSpPr>
        <p:spPr>
          <a:xfrm>
            <a:off x="9418320" y="65471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2"/>
          <p:cNvSpPr/>
          <p:nvPr/>
        </p:nvSpPr>
        <p:spPr>
          <a:xfrm>
            <a:off x="7909560" y="446227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3"/>
          <p:cNvSpPr/>
          <p:nvPr/>
        </p:nvSpPr>
        <p:spPr>
          <a:xfrm>
            <a:off x="5468112" y="78272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8" name="Text 4"/>
          <p:cNvSpPr/>
          <p:nvPr/>
        </p:nvSpPr>
        <p:spPr>
          <a:xfrm>
            <a:off x="5468112" y="52578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9" name="Text 5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Selection/Final Feature Selection(2)</a:t>
            </a:r>
            <a:endParaRPr lang="en-US" sz="4640" dirty="0"/>
          </a:p>
        </p:txBody>
      </p:sp>
      <p:sp>
        <p:nvSpPr>
          <p:cNvPr id="20" name="Text 6"/>
          <p:cNvSpPr/>
          <p:nvPr/>
        </p:nvSpPr>
        <p:spPr>
          <a:xfrm>
            <a:off x="950976" y="548640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'Volume',</a:t>
            </a:r>
            <a:endParaRPr lang="en-US" sz="1850" dirty="0"/>
          </a:p>
        </p:txBody>
      </p:sp>
      <p:sp>
        <p:nvSpPr>
          <p:cNvPr id="21" name="Text 7"/>
          <p:cNvSpPr/>
          <p:nvPr/>
        </p:nvSpPr>
        <p:spPr>
          <a:xfrm>
            <a:off x="10177272" y="6711696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'Volume_x_Volatility',</a:t>
            </a:r>
            <a:endParaRPr lang="en-US" sz="1850" dirty="0"/>
          </a:p>
        </p:txBody>
      </p:sp>
      <p:sp>
        <p:nvSpPr>
          <p:cNvPr id="22" name="Text 8"/>
          <p:cNvSpPr/>
          <p:nvPr/>
        </p:nvSpPr>
        <p:spPr>
          <a:xfrm>
            <a:off x="950976" y="793699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'IsHoliday'.</a:t>
            </a:r>
            <a:endParaRPr lang="en-US" sz="1850" dirty="0"/>
          </a:p>
        </p:txBody>
      </p:sp>
      <p:sp>
        <p:nvSpPr>
          <p:cNvPr id="23" name="Text 9"/>
          <p:cNvSpPr/>
          <p:nvPr/>
        </p:nvSpPr>
        <p:spPr>
          <a:xfrm>
            <a:off x="9710928" y="508406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'Close_vs_SP500',</a:t>
            </a:r>
            <a:endParaRPr lang="en-US" sz="1850" dirty="0"/>
          </a:p>
        </p:txBody>
      </p:sp>
      <p:sp>
        <p:nvSpPr>
          <p:cNvPr id="24" name="Text 10"/>
          <p:cNvSpPr/>
          <p:nvPr/>
        </p:nvSpPr>
        <p:spPr>
          <a:xfrm>
            <a:off x="9710928" y="8348472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'DayOfWeek',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7797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Selection/Final Feature Selection(1)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'Volume',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'Close_t-1',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'rolling_min_3',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391363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'rolling_mean_3',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5038344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'Close_vs_SP500',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571232" y="4471416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'rolling_std_3',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404872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Selection/Final Feature Selection(2)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84632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'DayOfWeek',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053328" y="427939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'Volume_x_Volatility',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540410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'IsHoliday'.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5079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50799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45902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488936" y="45902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4535424"/>
            <a:ext cx="569671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New columns required scaling, specifically those that exhibited varied scales that could hamper model performance.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101584" y="4535424"/>
            <a:ext cx="569671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Standardization (Z-score scaling) was utilized, converting attributes to have a mean of 0 and standard deviation of 1. This strategy assures accelerated training of deep learning models.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251460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Feature Selection/Scaling of Newly Created Features</a:t>
            </a:r>
            <a:endParaRPr lang="en-US" sz="46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2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9290" dirty="0"/>
          </a:p>
        </p:txBody>
      </p:sp>
      <p:sp>
        <p:nvSpPr>
          <p:cNvPr id="9" name="Text 3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Design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398264"/>
            <a:ext cx="75072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straightforward approach assesses linear connections between independent variables and the target variable, with performance gauged using Mean Squared Error (MSE) and R-squared (R²) metrics.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52374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Baseline Models/Linear Regression Model</a:t>
            </a:r>
            <a:endParaRPr lang="en-US" sz="46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823960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177272" y="4160520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Evaluated based on MSE and R² scores for comparative insights with deep learning models.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950976" y="4014216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ensemble methodology captures complex relationships in the data, accommodating mixed data types and yielding robust performance.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Baseline Models/Random Forest Regressor</a:t>
            </a:r>
            <a:endParaRPr lang="en-US" sz="4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8" name="Text 2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9290" dirty="0"/>
          </a:p>
        </p:txBody>
      </p:sp>
      <p:sp>
        <p:nvSpPr>
          <p:cNvPr id="10" name="Text 4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62202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488" y="4416552"/>
            <a:ext cx="4544568" cy="45445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805672" y="67757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6217920" y="771753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6693408" y="50109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8257032" y="52852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5669280" y="62270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7781544" y="799185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Models/LSTM (Long Short-Term Memory) Model(1)</a:t>
            </a:r>
            <a:endParaRPr lang="en-US" sz="4640" dirty="0"/>
          </a:p>
        </p:txBody>
      </p:sp>
      <p:sp>
        <p:nvSpPr>
          <p:cNvPr id="16" name="Text 7"/>
          <p:cNvSpPr/>
          <p:nvPr/>
        </p:nvSpPr>
        <p:spPr>
          <a:xfrm>
            <a:off x="950976" y="979322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Dense Layer (16 units) refines extracted features, followed by an Output Layer predicting energy consumption.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9710928" y="2660904"/>
            <a:ext cx="3986784" cy="5020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Architecture: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along with Dropout (0.2) to prevent overfitting.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second LSTM Layer (32 units) enhances precision in temporal pattern capture.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Dense Layer (16 units) refines extracted features, followed by an Output Layer predicting energy consumption.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50976" y="829360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Activation Functions: Tanh for LSTM layers; ReLU for the dense layer.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9710928" y="994867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second LSTM Layer (32 units) enhances precision in temporal pattern capture.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50976" y="458114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Renowned for capturing long-term relationships in sequential data, essential for forecasting energy consumption patterns.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10177272" y="829360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along with Dropout (0.2) to prevent overfitting.</a:t>
            </a:r>
            <a:endParaRPr lang="en-US" sz="1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805672" y="50840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5669280" y="45354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177272" y="482803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Loss Function: Mean Squared Error (MSE).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Models/LSTM (Long Short-Term Memory) Model(2)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950976" y="482803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Optimizer: Adam for adaptable learning rate.</a:t>
            </a:r>
            <a:endParaRPr lang="en-US" sz="18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84" y="3712464"/>
            <a:ext cx="1435608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84" y="3712464"/>
            <a:ext cx="722376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408" y="3712464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837944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Models/LSTM (Long Short-Term Memory) Model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5404104" y="509320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second LSTM Layer (32 units) enhances precision in temporal pattern capture.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848088" y="5093208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Dense Layer (16 units) refines extracted features, followed by an Output Layer predicting energy consumption.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60120" y="509320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along with Dropout (0.2) to prevent overfitting.</a:t>
            </a:r>
            <a:endParaRPr lang="en-US" sz="18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85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840480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840480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840480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840480"/>
            <a:ext cx="7790688" cy="77906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4846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30384" y="64282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117336" y="4846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4535424" y="64282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7616952" y="2660904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Activation Functions: Tanh in GRU layers; ReLU in the dense layer.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649224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Models/GRU (Gated Recurrent Unit) Model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10945368" y="3922776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Optimizer: Adam for robust performance metrics.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50976" y="2743200"/>
            <a:ext cx="2752344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simpler recurrent model effectively addressing sequential dependencies, chosen for comparative performance evaluation.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4279392" y="2660904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Architecture: Similar to LSTM but utilizes GRU layers for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2105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488" y="3840480"/>
            <a:ext cx="4544568" cy="45445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2792" y="6611112"/>
            <a:ext cx="1188720" cy="11887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0064" y="3429000"/>
            <a:ext cx="1188720" cy="11887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5544" y="3712464"/>
            <a:ext cx="1188720" cy="11887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3712" y="5358384"/>
            <a:ext cx="1188720" cy="11887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9096" y="4718304"/>
            <a:ext cx="1188720" cy="11887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9168" y="7680960"/>
            <a:ext cx="1188720" cy="11887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9512" y="7123176"/>
            <a:ext cx="1188720" cy="118872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9125712" y="70225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8" name="Text 1"/>
          <p:cNvSpPr/>
          <p:nvPr/>
        </p:nvSpPr>
        <p:spPr>
          <a:xfrm>
            <a:off x="7882128" y="38404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2"/>
          <p:cNvSpPr/>
          <p:nvPr/>
        </p:nvSpPr>
        <p:spPr>
          <a:xfrm>
            <a:off x="6007608" y="4123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20" name="Text 3"/>
          <p:cNvSpPr/>
          <p:nvPr/>
        </p:nvSpPr>
        <p:spPr>
          <a:xfrm>
            <a:off x="5056632" y="57607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</a:t>
            </a:r>
            <a:endParaRPr lang="en-US" sz="2320" dirty="0"/>
          </a:p>
        </p:txBody>
      </p:sp>
      <p:sp>
        <p:nvSpPr>
          <p:cNvPr id="21" name="Text 4"/>
          <p:cNvSpPr/>
          <p:nvPr/>
        </p:nvSpPr>
        <p:spPr>
          <a:xfrm>
            <a:off x="9272016" y="51297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22" name="Text 5"/>
          <p:cNvSpPr/>
          <p:nvPr/>
        </p:nvSpPr>
        <p:spPr>
          <a:xfrm>
            <a:off x="7562088" y="808329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23" name="Text 6"/>
          <p:cNvSpPr/>
          <p:nvPr/>
        </p:nvSpPr>
        <p:spPr>
          <a:xfrm>
            <a:off x="5751576" y="752551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24" name="Text 7"/>
          <p:cNvSpPr/>
          <p:nvPr/>
        </p:nvSpPr>
        <p:spPr>
          <a:xfrm>
            <a:off x="9710928" y="696772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1D Convolutional Layer extracts local trends.</a:t>
            </a:r>
            <a:endParaRPr lang="en-US" sz="1850" dirty="0"/>
          </a:p>
        </p:txBody>
      </p:sp>
      <p:sp>
        <p:nvSpPr>
          <p:cNvPr id="25" name="Text 8"/>
          <p:cNvSpPr/>
          <p:nvPr/>
        </p:nvSpPr>
        <p:spPr>
          <a:xfrm>
            <a:off x="950976" y="7571232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Optimizer: Adam for effective training.</a:t>
            </a:r>
            <a:endParaRPr lang="en-US" sz="1850" dirty="0"/>
          </a:p>
        </p:txBody>
      </p:sp>
      <p:sp>
        <p:nvSpPr>
          <p:cNvPr id="26" name="Text 9"/>
          <p:cNvSpPr/>
          <p:nvPr/>
        </p:nvSpPr>
        <p:spPr>
          <a:xfrm>
            <a:off x="9710928" y="1920240"/>
            <a:ext cx="3986784" cy="4425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Architecture: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1D Convolutional Layer extracts local trends.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MaxPooling1D reduces dimensionality.</a:t>
            </a: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captures longer-term dependencies, followed by Dropout (0.2) and an Output Layer for predicted values.</a:t>
            </a:r>
            <a:endParaRPr lang="en-US" sz="1850" dirty="0"/>
          </a:p>
        </p:txBody>
      </p:sp>
      <p:sp>
        <p:nvSpPr>
          <p:cNvPr id="27" name="Text 10"/>
          <p:cNvSpPr/>
          <p:nvPr/>
        </p:nvSpPr>
        <p:spPr>
          <a:xfrm>
            <a:off x="950976" y="3749040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Integrates CNN layers for local pattern extraction before processing through LSTM layers for long-term dependencies.</a:t>
            </a:r>
            <a:endParaRPr lang="en-US" sz="1850" dirty="0"/>
          </a:p>
        </p:txBody>
      </p:sp>
      <p:sp>
        <p:nvSpPr>
          <p:cNvPr id="28" name="Text 11"/>
          <p:cNvSpPr/>
          <p:nvPr/>
        </p:nvSpPr>
        <p:spPr>
          <a:xfrm>
            <a:off x="9710928" y="9381744"/>
            <a:ext cx="398678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captures longer-term dependencies, followed by Dropout (0.2) and an Output Layer for predicted values.</a:t>
            </a:r>
            <a:endParaRPr lang="en-US" sz="1850" dirty="0"/>
          </a:p>
        </p:txBody>
      </p:sp>
      <p:sp>
        <p:nvSpPr>
          <p:cNvPr id="29" name="Text 12"/>
          <p:cNvSpPr/>
          <p:nvPr/>
        </p:nvSpPr>
        <p:spPr>
          <a:xfrm>
            <a:off x="9710928" y="817473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MaxPooling1D reduces dimensionality.</a:t>
            </a:r>
            <a:endParaRPr lang="en-US" sz="1850" dirty="0"/>
          </a:p>
        </p:txBody>
      </p:sp>
      <p:sp>
        <p:nvSpPr>
          <p:cNvPr id="30" name="Text 13"/>
          <p:cNvSpPr/>
          <p:nvPr/>
        </p:nvSpPr>
        <p:spPr>
          <a:xfrm>
            <a:off x="950976" y="9326880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Activation Functions: ReLU in the convolutional layer and Tanh in the LSTM layer.</a:t>
            </a:r>
            <a:endParaRPr lang="en-US" sz="1850" dirty="0"/>
          </a:p>
        </p:txBody>
      </p:sp>
      <p:sp>
        <p:nvSpPr>
          <p:cNvPr id="31" name="Text 14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Models/CNN-LSTM Model</a:t>
            </a:r>
            <a:endParaRPr lang="en-US" sz="464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44568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MaxPooling1D reduces dimensionality.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986784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1D Convolutional Layer extracts local trends.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111496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LSTM Layer (64 units) captures longer-term dependencies, followed by Dropout (0.2) and an Output Layer for predicted values.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211226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Models/CNN-LSTM Model</a:t>
            </a:r>
            <a:endParaRPr lang="en-US" sz="464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3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92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Plot the evaluation metrics MSE and R² separately</a:t>
            </a:r>
            <a:endParaRPr lang="en-US" sz="18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0449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Evaluation Metrics Comparison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178808"/>
            <a:ext cx="1248156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Utilized Mean Squared Error (MSE) and R-squared (R²) for performance evaluation, concluding that while the Random Forest model obtained an R² score of 0.975875, the CNN-LSTM model surpassed it with an R² score of 0.993250 and a lower MSE, showcasing its predictive superiority.</a:t>
            </a:r>
            <a:endParaRPr lang="en-US" sz="18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plots for training history displaying Loss (MSE) throughout training and validation phases, illustrating model learning dynamics.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Training History Plots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388620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forecasting capability is essential for quantitative researchers and financial analysts as it aids in identifying trends and making well-informed investment decisions.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13075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2441448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primary aim of this project is to create a capable deep learning model for accurately forecasting future stock closing prices based on historical data from the NASDAQ exchange.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2441448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utilized dataset encompasses daily stock performance metrics including Open, High, Low, Close, Adjusted Close, and Volume.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623560"/>
            <a:ext cx="59893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Our model is designed to enhance baseline predictions by utilizing advanced deep learning architectures such as Long Short-Term Memory (LSTM) , Gated Recurrent Unit (GRU) models and CNN-LSTM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3886200"/>
            <a:ext cx="598932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One of the main challenges is the preprocessing of extensive multivariate time-series data, which includes feature engineering and designing a predictive model that can effectively capture the temporal dependencies present in the data.</a:t>
            </a:r>
            <a:endParaRPr lang="en-US" sz="18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Predicted vs. Actual Values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325112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Generated plots to visually compare predicted values against actual outcomes for evaluation purposes.</a:t>
            </a:r>
            <a:endParaRPr lang="en-US" sz="18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325112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Residual plots help check error distributions and identify potential patterns, essential for model diagnostics.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Residual Plots</a:t>
            </a:r>
            <a:endParaRPr lang="en-US" sz="464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07</a:t>
            </a:r>
            <a:endParaRPr lang="en-US" sz="9290" dirty="0"/>
          </a:p>
        </p:txBody>
      </p:sp>
      <p:sp>
        <p:nvSpPr>
          <p:cNvPr id="11" name="Text 5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12" name="Text 6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 Optimization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032504"/>
            <a:ext cx="75072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Implemented a grid search to optimize parameters including units in LSTM layers, dropout rates, learning rates, epochs, and batch sizes for testing model configurations, ultimately using MSE as the evaluation criterion.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8986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Hyperparameter Tuning</a:t>
            </a:r>
            <a:endParaRPr lang="en-US" sz="464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032504"/>
            <a:ext cx="75072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Early Stopping callback was utilized to monitor validation loss, ceasing training when no improvement was noted, thus conserving resources and aiding in model performance stabilization.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8986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Early Stopping</a:t>
            </a:r>
            <a:endParaRPr lang="en-US" sz="464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10" name="Text 4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08</a:t>
            </a:r>
            <a:endParaRPr lang="en-US" sz="9290" dirty="0"/>
          </a:p>
        </p:txBody>
      </p:sp>
      <p:sp>
        <p:nvSpPr>
          <p:cNvPr id="12" name="Text 6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and Solutions</a:t>
            </a:r>
            <a:endParaRPr lang="en-US" sz="464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9943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994392"/>
          </a:xfrm>
          <a:prstGeom prst="rect">
            <a:avLst/>
          </a:prstGeom>
        </p:spPr>
      </p:pic>
      <p:graphicFrame>
        <p:nvGraphicFramePr>
          <p:cNvPr id="4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1865376"/>
          <a:ext cx="12984480" cy="7013448"/>
        </p:xfrm>
        <a:graphic>
          <a:graphicData uri="http://schemas.openxmlformats.org/drawingml/2006/table">
            <a:tbl>
              <a:tblPr/>
              <a:tblGrid>
                <a:gridCol w="649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868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Technical Challenges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Solutions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04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Handling Missing Values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Used median imputation for filling in missing values to ensure data integrity.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04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Outliers in the Data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Applied IQR and Z-scores to detect and manage extreme outliers for improved reliability.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04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Feature Selection and Dimensionality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Utilized RFE and correlation analysis to minimize irrelevant features enhancing interpretability.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Model Hyperparameter Tuning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Conducted grid search and manual adjustments for optimized hyperparameters improving overall performance.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043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Model Evaluation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Compared baseline models against deep learning frameworks to ensure top-tier predictive accuracy.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Challenges and Solutions</a:t>
            </a:r>
            <a:endParaRPr lang="en-US" sz="464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09</a:t>
            </a:r>
            <a:endParaRPr lang="en-US" sz="9290" dirty="0"/>
          </a:p>
        </p:txBody>
      </p:sp>
      <p:sp>
        <p:nvSpPr>
          <p:cNvPr id="10" name="Text 4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11" name="Text 5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020056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enhancements may derive from incorporating sector performance, employing transformer-based models, and extending capabilities to multi-stock predictions.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50976" y="4014216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Deep learning frameworks, particularly LSTM, demonstrated enhanced predictive accuracy over traditional models.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2715768"/>
            <a:ext cx="39867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Effective feature engineering played a vital role in model performance through the creation of lagged, rolling statistics, and interaction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 Insights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9290" dirty="0"/>
          </a:p>
        </p:txBody>
      </p:sp>
      <p:sp>
        <p:nvSpPr>
          <p:cNvPr id="12" name="Text 6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13" name="Text 7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54498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818120" y="342900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062472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309067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Null Values: The dataset is complete; no missing values were detected.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Dataset Overview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50976" y="4160520"/>
            <a:ext cx="351129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Shape: Contains 2577 rows and 7 columns, providing ample information for thorough analysis.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532120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Duplicate Entries: The integrity of the data is verified as no duplicated rows were found.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17880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features were analyzed for their mean, median, standard deviation, and distribution characteristics to understand their overall behavior.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304495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 Statistics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564" y="-1406224"/>
            <a:ext cx="14630400" cy="9646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4462272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577" y="4467255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108192" y="54223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357616" y="542239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8357616" y="767181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108192" y="767181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89396" y="1832755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Insights from Visualizations</a:t>
            </a:r>
            <a:endParaRPr lang="en-US" sz="4640" dirty="0"/>
          </a:p>
        </p:txBody>
      </p:sp>
      <p:sp>
        <p:nvSpPr>
          <p:cNvPr id="13" name="Text 5"/>
          <p:cNvSpPr/>
          <p:nvPr/>
        </p:nvSpPr>
        <p:spPr>
          <a:xfrm>
            <a:off x="950976" y="3925729"/>
            <a:ext cx="398678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Correlation Heatmap: Highlighted strong positive relationships between key variables, which aids in feature selection for the modeling process.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0110901" y="6727467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Line Chart: Demonstrated trends in appliance usage over time, allowing for the identification of patterns and fluctuations that are beneficial for forecasting and analysis.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694430" y="6727467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Displot: Revealed outliers, skewness, and the overall distribution shape, improving data interpretation by visualizing the count and spread of usage across all features.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584145" y="3961329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Boxplots: Identified and visualized outliers in specific features before implementing capping methods.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8601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576" y="1508760"/>
            <a:ext cx="36576" cy="5303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8554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37398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37192" y="1655064"/>
            <a:ext cx="42611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8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480" dirty="0"/>
          </a:p>
        </p:txBody>
      </p:sp>
      <p:sp>
        <p:nvSpPr>
          <p:cNvPr id="9" name="Text 3"/>
          <p:cNvSpPr/>
          <p:nvPr/>
        </p:nvSpPr>
        <p:spPr>
          <a:xfrm>
            <a:off x="832104" y="59801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Preprocessing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841248" y="2926080"/>
            <a:ext cx="73974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41248" y="1216152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9290" dirty="0"/>
          </a:p>
        </p:txBody>
      </p:sp>
      <p:sp>
        <p:nvSpPr>
          <p:cNvPr id="12" name="Text 6"/>
          <p:cNvSpPr/>
          <p:nvPr/>
        </p:nvSpPr>
        <p:spPr>
          <a:xfrm>
            <a:off x="832104" y="542239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42976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2146</Words>
  <Application>Microsoft Office PowerPoint</Application>
  <PresentationFormat>Custom</PresentationFormat>
  <Paragraphs>362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Navashanthan S.T IT22274984</cp:lastModifiedBy>
  <cp:revision>3</cp:revision>
  <dcterms:created xsi:type="dcterms:W3CDTF">2025-04-20T16:32:26Z</dcterms:created>
  <dcterms:modified xsi:type="dcterms:W3CDTF">2025-04-21T13:13:59Z</dcterms:modified>
</cp:coreProperties>
</file>